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6"/>
  </p:notesMasterIdLst>
  <p:handoutMasterIdLst>
    <p:handoutMasterId r:id="rId97"/>
  </p:handoutMasterIdLst>
  <p:sldIdLst>
    <p:sldId id="641" r:id="rId72"/>
    <p:sldId id="636" r:id="rId73"/>
    <p:sldId id="658" r:id="rId74"/>
    <p:sldId id="671" r:id="rId75"/>
    <p:sldId id="657" r:id="rId76"/>
    <p:sldId id="650" r:id="rId77"/>
    <p:sldId id="678" r:id="rId78"/>
    <p:sldId id="679" r:id="rId79"/>
    <p:sldId id="680" r:id="rId80"/>
    <p:sldId id="681" r:id="rId81"/>
    <p:sldId id="649" r:id="rId82"/>
    <p:sldId id="682" r:id="rId83"/>
    <p:sldId id="672" r:id="rId84"/>
    <p:sldId id="673" r:id="rId85"/>
    <p:sldId id="648" r:id="rId86"/>
    <p:sldId id="655" r:id="rId87"/>
    <p:sldId id="652" r:id="rId88"/>
    <p:sldId id="638" r:id="rId89"/>
    <p:sldId id="653" r:id="rId90"/>
    <p:sldId id="654" r:id="rId91"/>
    <p:sldId id="656" r:id="rId92"/>
    <p:sldId id="683" r:id="rId93"/>
    <p:sldId id="647" r:id="rId94"/>
    <p:sldId id="632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1" autoAdjust="0"/>
    <p:restoredTop sz="86392" autoAdjust="0"/>
  </p:normalViewPr>
  <p:slideViewPr>
    <p:cSldViewPr snapToGrid="0" snapToObjects="1" showGuides="1">
      <p:cViewPr varScale="1">
        <p:scale>
          <a:sx n="89" d="100"/>
          <a:sy n="89" d="100"/>
        </p:scale>
        <p:origin x="-1424" y="-9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Master" Target="slideMasters/slideMaster2.xml"/><Relationship Id="rId71" Type="http://schemas.openxmlformats.org/officeDocument/2006/relationships/slideMaster" Target="slideMasters/slideMaster3.xml"/><Relationship Id="rId72" Type="http://schemas.openxmlformats.org/officeDocument/2006/relationships/slide" Target="slides/slide1.xml"/><Relationship Id="rId73" Type="http://schemas.openxmlformats.org/officeDocument/2006/relationships/slide" Target="slides/slide2.xml"/><Relationship Id="rId74" Type="http://schemas.openxmlformats.org/officeDocument/2006/relationships/slide" Target="slides/slide3.xml"/><Relationship Id="rId75" Type="http://schemas.openxmlformats.org/officeDocument/2006/relationships/slide" Target="slides/slide4.xml"/><Relationship Id="rId76" Type="http://schemas.openxmlformats.org/officeDocument/2006/relationships/slide" Target="slides/slide5.xml"/><Relationship Id="rId77" Type="http://schemas.openxmlformats.org/officeDocument/2006/relationships/slide" Target="slides/slide6.xml"/><Relationship Id="rId78" Type="http://schemas.openxmlformats.org/officeDocument/2006/relationships/slide" Target="slides/slide7.xml"/><Relationship Id="rId79" Type="http://schemas.openxmlformats.org/officeDocument/2006/relationships/slide" Target="slides/slide8.xml"/><Relationship Id="rId90" Type="http://schemas.openxmlformats.org/officeDocument/2006/relationships/slide" Target="slides/slide19.xml"/><Relationship Id="rId91" Type="http://schemas.openxmlformats.org/officeDocument/2006/relationships/slide" Target="slides/slide20.xml"/><Relationship Id="rId92" Type="http://schemas.openxmlformats.org/officeDocument/2006/relationships/slide" Target="slides/slide21.xml"/><Relationship Id="rId93" Type="http://schemas.openxmlformats.org/officeDocument/2006/relationships/slide" Target="slides/slide22.xml"/><Relationship Id="rId94" Type="http://schemas.openxmlformats.org/officeDocument/2006/relationships/slide" Target="slides/slide23.xml"/><Relationship Id="rId95" Type="http://schemas.openxmlformats.org/officeDocument/2006/relationships/slide" Target="slides/slide24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viewProps" Target="viewProps.xml"/><Relationship Id="rId80" Type="http://schemas.openxmlformats.org/officeDocument/2006/relationships/slide" Target="slides/slide9.xml"/><Relationship Id="rId81" Type="http://schemas.openxmlformats.org/officeDocument/2006/relationships/slide" Target="slides/slide10.xml"/><Relationship Id="rId82" Type="http://schemas.openxmlformats.org/officeDocument/2006/relationships/slide" Target="slides/slide11.xml"/><Relationship Id="rId83" Type="http://schemas.openxmlformats.org/officeDocument/2006/relationships/slide" Target="slides/slide12.xml"/><Relationship Id="rId84" Type="http://schemas.openxmlformats.org/officeDocument/2006/relationships/slide" Target="slides/slide13.xml"/><Relationship Id="rId85" Type="http://schemas.openxmlformats.org/officeDocument/2006/relationships/slide" Target="slides/slide14.xml"/><Relationship Id="rId86" Type="http://schemas.openxmlformats.org/officeDocument/2006/relationships/slide" Target="slides/slide15.xml"/><Relationship Id="rId87" Type="http://schemas.openxmlformats.org/officeDocument/2006/relationships/slide" Target="slides/slide16.xml"/><Relationship Id="rId88" Type="http://schemas.openxmlformats.org/officeDocument/2006/relationships/slide" Target="slides/slide17.xml"/><Relationship Id="rId8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7/6/17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7/6/17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7/6/17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7/6/17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7/6/17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7/6/17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7/6/17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7/6/17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5" Type="http://schemas.openxmlformats.org/officeDocument/2006/relationships/hyperlink" Target="https://developers.arcgis.com/javascript/latest/sample-code/symbols-points-3d/live/index.html" TargetMode="External"/><Relationship Id="rId6" Type="http://schemas.openxmlformats.org/officeDocument/2006/relationships/image" Target="../media/image32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developers.arcgis.com/javascript/latest/sample-code/get-started-visualization/index.html" TargetMode="External"/><Relationship Id="rId5" Type="http://schemas.openxmlformats.org/officeDocument/2006/relationships/hyperlink" Target="https://blogs.esri.com/esri/arcgis/2016/01/19/3d-visualization-working-with-icons-lines-and-fill-symbols/" TargetMode="External"/><Relationship Id="rId6" Type="http://schemas.openxmlformats.org/officeDocument/2006/relationships/hyperlink" Target="https://blogs.esri.com/esri/arcgis/2016/01/25/3d-visualization-working-with-objects-paths-and-extrusion/" TargetMode="External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3D.html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6" y="2806649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dirty="0"/>
              <a:t>3D 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2" y="3843674"/>
            <a:ext cx="8534401" cy="914400"/>
          </a:xfrm>
        </p:spPr>
        <p:txBody>
          <a:bodyPr/>
          <a:lstStyle/>
          <a:p>
            <a:pPr algn="l"/>
            <a:r>
              <a:rPr lang="en-US" dirty="0" smtClean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 smtClean="0">
                <a:cs typeface="Avenir LT Std 65 Medium" charset="0"/>
              </a:rPr>
              <a:t>Javier Gutierrez</a:t>
            </a:r>
            <a:endParaRPr lang="en-US" dirty="0">
              <a:cs typeface="Avenir LT Std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Shot 2017-07-01 at 5.1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4" name="Picture 3" descr="Screen Shot 2017-07-01 at 5.20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3" y="2082320"/>
            <a:ext cx="4525726" cy="4436009"/>
          </a:xfrm>
          <a:prstGeom prst="rect">
            <a:avLst/>
          </a:prstGeom>
        </p:spPr>
      </p:pic>
      <p:pic>
        <p:nvPicPr>
          <p:cNvPr id="5" name="Picture 4" descr="Screen Shot 2017-07-01 at 5.22.4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15" y="3038158"/>
            <a:ext cx="4171334" cy="373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57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And symbol layers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Symbols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3D Symbols</a:t>
            </a:r>
            <a:endParaRPr lang="en-US" sz="6000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 smtClean="0"/>
              <a:t>PointSymbol3D</a:t>
            </a:r>
            <a:endParaRPr lang="en-US" sz="2800" b="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</a:t>
            </a:r>
            <a:r>
              <a:rPr lang="en-US" sz="3200" b="0" dirty="0" smtClean="0">
                <a:solidFill>
                  <a:srgbClr val="FFFF00"/>
                </a:solidFill>
              </a:rPr>
              <a:t>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LineSymbol3D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MeshSymbol3D</a:t>
            </a: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PolygonSymbol3D</a:t>
            </a:r>
          </a:p>
        </p:txBody>
      </p:sp>
      <p:pic>
        <p:nvPicPr>
          <p:cNvPr id="15" name="Picture 14" descr="Screen Shot 2016-06-21 at 1.37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6" name="Picture 15" descr="Screen Shot 2016-06-21 at 1.40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7" name="Picture 16" descr="Screen Shot 2016-06-21 at 1.41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8" name="Picture 17" descr="Screen Shot 2016-06-21 at 1.38.4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Points</a:t>
            </a:r>
            <a:endParaRPr lang="en-US" sz="2400" b="0" dirty="0"/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Lines</a:t>
            </a:r>
            <a:endParaRPr lang="en-US" sz="2400" b="0" dirty="0"/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Polygons</a:t>
            </a:r>
            <a:endParaRPr lang="en-US" sz="2400" b="0" dirty="0"/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Mesh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23787975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3D Symbols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843068" y="2624131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Flat</a:t>
            </a:r>
            <a:endParaRPr lang="en-US" sz="2800" dirty="0" smtClean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267376" y="271991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 smtClean="0"/>
              <a:t>Volumetric</a:t>
            </a:r>
            <a:endParaRPr lang="en-US" sz="2800" dirty="0" smtClean="0"/>
          </a:p>
        </p:txBody>
      </p:sp>
      <p:pic>
        <p:nvPicPr>
          <p:cNvPr id="7" name="Picture 6" descr="Screen Shot 2016-06-13 at 3.2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Each must be composed of one or more </a:t>
            </a:r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hlinkClick r:id="rId5"/>
              </a:rPr>
              <a:t>symbol layers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10" name="Picture 9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036919" y="2719912"/>
            <a:ext cx="223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 is expressed in </a:t>
            </a:r>
            <a:endParaRPr lang="en-US" dirty="0" smtClean="0"/>
          </a:p>
          <a:p>
            <a:r>
              <a:rPr lang="en-US" dirty="0" smtClean="0"/>
              <a:t>screen </a:t>
            </a:r>
            <a:r>
              <a:rPr lang="en-US" dirty="0"/>
              <a:t>units</a:t>
            </a:r>
          </a:p>
        </p:txBody>
      </p:sp>
      <p:pic>
        <p:nvPicPr>
          <p:cNvPr id="12" name="Picture 11" descr="Screen Shot 2016-06-08 at 12.54.25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360" y="3668363"/>
            <a:ext cx="3493838" cy="2026834"/>
          </a:xfrm>
          <a:prstGeom prst="rect">
            <a:avLst/>
          </a:prstGeom>
        </p:spPr>
      </p:pic>
      <p:pic>
        <p:nvPicPr>
          <p:cNvPr id="13" name="Picture 12" descr="Screen Shot 2016-06-21 at 3.51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82" y="4939753"/>
            <a:ext cx="3291416" cy="195266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271647" y="2766371"/>
            <a:ext cx="2237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 is expressed in </a:t>
            </a:r>
            <a:endParaRPr lang="en-US" dirty="0" smtClean="0"/>
          </a:p>
          <a:p>
            <a:r>
              <a:rPr lang="en-US" dirty="0" smtClean="0"/>
              <a:t>real</a:t>
            </a:r>
            <a:r>
              <a:rPr lang="en-US" dirty="0"/>
              <a:t>-world units</a:t>
            </a:r>
          </a:p>
        </p:txBody>
      </p:sp>
      <p:pic>
        <p:nvPicPr>
          <p:cNvPr id="15" name="Picture 14" descr="Screen Shot 2016-06-08 at 12.38.1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43" y="4254500"/>
            <a:ext cx="3051216" cy="220481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7048" y="6279431"/>
            <a:ext cx="2263285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LineSymbol3DLayer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29742" y="3668363"/>
            <a:ext cx="2263172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IconSymbol3DLayer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46411" y="5847784"/>
            <a:ext cx="2121720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FillSymbol3DLayer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50310" y="4347864"/>
            <a:ext cx="2301719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PathSymbol3DLayer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051034" y="3683996"/>
            <a:ext cx="2622383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ExtrudeSymbol3DLayer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59259" y="6464097"/>
            <a:ext cx="2494004" cy="369332"/>
          </a:xfrm>
          <a:prstGeom prst="rect">
            <a:avLst/>
          </a:prstGeom>
          <a:solidFill>
            <a:schemeClr val="tx1">
              <a:lumMod val="50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ObjectSymbol3DLayer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3D Symbols</a:t>
            </a:r>
            <a:endParaRPr lang="en-US" sz="6000" dirty="0"/>
          </a:p>
        </p:txBody>
      </p:sp>
      <p:pic>
        <p:nvPicPr>
          <p:cNvPr id="2" name="Picture 1" descr="Screen Shot 2017-07-01 at 5.3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" y="1742429"/>
            <a:ext cx="5372100" cy="2717800"/>
          </a:xfrm>
          <a:prstGeom prst="rect">
            <a:avLst/>
          </a:prstGeom>
        </p:spPr>
      </p:pic>
      <p:pic>
        <p:nvPicPr>
          <p:cNvPr id="5" name="Picture 4" descr="Screen Shot 2017-07-01 at 5.30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17" y="1313535"/>
            <a:ext cx="2082800" cy="1803400"/>
          </a:xfrm>
          <a:prstGeom prst="rect">
            <a:avLst/>
          </a:prstGeom>
        </p:spPr>
      </p:pic>
      <p:pic>
        <p:nvPicPr>
          <p:cNvPr id="6" name="Picture 5" descr="Screen Shot 2017-07-01 at 5.2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4727066"/>
            <a:ext cx="5511800" cy="1828800"/>
          </a:xfrm>
          <a:prstGeom prst="rect">
            <a:avLst/>
          </a:prstGeom>
        </p:spPr>
      </p:pic>
      <p:pic>
        <p:nvPicPr>
          <p:cNvPr id="7" name="Picture 6" descr="Screen Shot 2017-07-01 at 5.28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3" y="3381926"/>
            <a:ext cx="3431838" cy="3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6" name="Picture Placeholder 5" descr="Screen Shot 2017-07-01 at 2.29.24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986043"/>
            <a:ext cx="4527741" cy="77970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Extrusions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Screen Shot 2017-07-01 at 2.28.37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b="164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5110"/>
            <a:ext cx="4527741" cy="2318583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Colorized building textures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Screen Shot 2017-07-01 at 2.27.38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" b="5948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Points of interest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6" name="Picture Placeholder 5" descr="Screen Shot 2017-07-01 at 2.49.42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" r="30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Smart mapping in custom apps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Renderers, symbols, symbol layers</a:t>
            </a:r>
            <a:r>
              <a:rPr lang="mr-IN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API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2013632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7" name="Picture Placeholder 6" descr="thematic-elevation.png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t="-5" r="-283" b="5"/>
          <a:stretch/>
        </p:blipFill>
        <p:spPr>
          <a:xfrm>
            <a:off x="784371" y="1042531"/>
            <a:ext cx="5987116" cy="4528768"/>
          </a:xfr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Thematic values as elevation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Abstract visualizations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pic>
        <p:nvPicPr>
          <p:cNvPr id="6" name="Picture Placeholder 5" descr="webgl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2" b="18042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Extend underlying </a:t>
            </a:r>
            <a:r>
              <a:rPr lang="en-US" sz="2000" dirty="0" err="1" smtClean="0">
                <a:solidFill>
                  <a:schemeClr val="tx1"/>
                </a:solidFill>
                <a:cs typeface="Avenir LT Std 65 Medium" charset="0"/>
              </a:rPr>
              <a:t>WebGL</a:t>
            </a:r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 engine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Advanced concepts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452496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Resources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653646" y="1469026"/>
            <a:ext cx="553372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 smtClean="0">
                <a:hlinkClick r:id="rId4"/>
              </a:rPr>
              <a:t>Get started with 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</a:t>
            </a:r>
            <a:r>
              <a:rPr lang="en-US" sz="2800" dirty="0" smtClean="0">
                <a:hlinkClick r:id="rId5"/>
              </a:rPr>
              <a:t>cons, lines, fills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6"/>
              </a:rPr>
              <a:t>Objects, paths, extrusion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Documentation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8"/>
              </a:rPr>
              <a:t>Renderer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ea typeface="+mn-ea"/>
                <a:cs typeface="+mn-cs"/>
                <a:hlinkClick r:id="rId9"/>
              </a:rPr>
              <a:t>Symbol3D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10"/>
              </a:rPr>
              <a:t>Symbol3DLayer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 smtClean="0"/>
          </a:p>
          <a:p>
            <a:pPr lvl="1" eaLnBrk="0" hangingPunct="0"/>
            <a:endParaRPr lang="en-US" sz="2800" dirty="0"/>
          </a:p>
        </p:txBody>
      </p:sp>
      <p:pic>
        <p:nvPicPr>
          <p:cNvPr id="9" name="Picture 8" descr="Screen Shot 2017-07-01 at 5.3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4" y="3338801"/>
            <a:ext cx="6226919" cy="30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587433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xmlns:p14="http://schemas.microsoft.com/office/powerpoint/2010/main"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923330"/>
          </a:xfrm>
        </p:spPr>
        <p:txBody>
          <a:bodyPr/>
          <a:lstStyle/>
          <a:p>
            <a:r>
              <a:rPr lang="en-US" sz="6000" dirty="0" smtClean="0"/>
              <a:t>What can we visualize?</a:t>
            </a:r>
            <a:endParaRPr lang="en-US" sz="600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38000" y="2639172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Combinations of the above</a:t>
            </a:r>
            <a:endParaRPr lang="en-US" sz="4000" b="0" dirty="0"/>
          </a:p>
        </p:txBody>
      </p:sp>
      <p:pic>
        <p:nvPicPr>
          <p:cNvPr id="15" name="Picture 14" descr="Screen Shot 2016-06-07 at 1.39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93" y="1662334"/>
            <a:ext cx="4414288" cy="3097920"/>
          </a:xfrm>
          <a:prstGeom prst="rect">
            <a:avLst/>
          </a:prstGeom>
        </p:spPr>
      </p:pic>
      <p:pic>
        <p:nvPicPr>
          <p:cNvPr id="16" name="Picture 15" descr="Screen Shot 2016-06-07 at 1.4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17" name="Picture 16" descr="Screen Shot 2016-06-07 at 3.29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27" y="1662334"/>
            <a:ext cx="4948510" cy="3097920"/>
          </a:xfrm>
          <a:prstGeom prst="rect">
            <a:avLst/>
          </a:prstGeom>
        </p:spPr>
      </p:pic>
      <p:pic>
        <p:nvPicPr>
          <p:cNvPr id="18" name="Picture 17" descr="Screen Shot 2017-06-28 at 1.48.0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27" y="1662334"/>
            <a:ext cx="4948510" cy="31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68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 smtClean="0"/>
              <a:t>Data</a:t>
            </a:r>
            <a:endParaRPr lang="en-US" sz="23900" dirty="0"/>
          </a:p>
        </p:txBody>
      </p:sp>
      <p:sp>
        <p:nvSpPr>
          <p:cNvPr id="2" name="TextBox 1"/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MapImageLayer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FeatureLayer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SceneLayer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CSVLayer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/>
              <a:t>PointCloud</a:t>
            </a:r>
            <a:r>
              <a:rPr lang="en-US" sz="2800" b="1" dirty="0" err="1" smtClean="0"/>
              <a:t>Layer</a:t>
            </a:r>
            <a:endParaRPr lang="en-US" sz="28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StreamLayer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 smtClean="0">
                <a:ea typeface="+mn-ea"/>
                <a:cs typeface="+mn-cs"/>
              </a:rPr>
              <a:t>Includes 2D data sources</a:t>
            </a:r>
            <a:endParaRPr lang="en-US" sz="2800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Data-driven visualization</a:t>
            </a:r>
            <a:endParaRPr lang="en-US" sz="60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 smtClean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 smtClean="0"/>
              <a:t>Arcade expression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C0"/>
                </a:solidFill>
              </a:rPr>
              <a:t>	     </a:t>
            </a:r>
            <a:r>
              <a:rPr lang="en-US" b="0" dirty="0" smtClean="0">
                <a:solidFill>
                  <a:srgbClr val="FFFFC0"/>
                </a:solidFill>
              </a:rPr>
              <a:t>Round( ($</a:t>
            </a:r>
            <a:r>
              <a:rPr lang="en-US" b="0" dirty="0" err="1" smtClean="0">
                <a:solidFill>
                  <a:srgbClr val="FFFFC0"/>
                </a:solidFill>
              </a:rPr>
              <a:t>feature.BACHELOR</a:t>
            </a:r>
            <a:r>
              <a:rPr lang="en-US" b="0" dirty="0" smtClean="0">
                <a:solidFill>
                  <a:srgbClr val="FFFFC0"/>
                </a:solidFill>
              </a:rPr>
              <a:t> + $</a:t>
            </a:r>
            <a:r>
              <a:rPr lang="en-US" b="0" dirty="0" err="1" smtClean="0">
                <a:solidFill>
                  <a:srgbClr val="FFFFC0"/>
                </a:solidFill>
              </a:rPr>
              <a:t>feature.MASTER</a:t>
            </a:r>
            <a:r>
              <a:rPr lang="en-US" b="0" dirty="0" smtClean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 smtClean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2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Renderers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205897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10" name="Picture Placeholder 6" descr="Screen Shot 2017-07-01 at 2.28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" b="1644"/>
          <a:stretch>
            <a:fillRect/>
          </a:stretch>
        </p:blipFill>
        <p:spPr>
          <a:xfrm>
            <a:off x="7089359" y="1023171"/>
            <a:ext cx="4760608" cy="2677842"/>
          </a:xfrm>
          <a:prstGeom prst="rect">
            <a:avLst/>
          </a:prstGeom>
          <a:noFill/>
        </p:spPr>
      </p:pic>
      <p:pic>
        <p:nvPicPr>
          <p:cNvPr id="2" name="Picture 1" descr="Screen Shot 2017-07-01 at 4.11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9" y="2832772"/>
            <a:ext cx="3649507" cy="2961539"/>
          </a:xfrm>
          <a:prstGeom prst="rect">
            <a:avLst/>
          </a:prstGeom>
        </p:spPr>
      </p:pic>
      <p:pic>
        <p:nvPicPr>
          <p:cNvPr id="11" name="Picture 10" descr="Screen Shot 2016-06-09 at 1.49.1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0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07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127" y="2211021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Size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 smtClean="0"/>
              <a:t>Height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 smtClean="0"/>
              <a:t>Width</a:t>
            </a:r>
          </a:p>
          <a:p>
            <a:pPr marL="742950" lvl="1" indent="-285750" eaLnBrk="0" hangingPunct="0">
              <a:buFont typeface="Arial"/>
              <a:buChar char="•"/>
            </a:pPr>
            <a:r>
              <a:rPr lang="en-US" sz="2400" dirty="0" smtClean="0"/>
              <a:t>Depth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Opacity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  <a:endParaRPr lang="en-US" sz="2800" kern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6" name="Picture 15" descr="Screen Shot 2016-06-21 at 5.38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90" y="4593450"/>
            <a:ext cx="4042717" cy="1833033"/>
          </a:xfrm>
          <a:prstGeom prst="rect">
            <a:avLst/>
          </a:prstGeom>
        </p:spPr>
      </p:pic>
      <p:pic>
        <p:nvPicPr>
          <p:cNvPr id="17" name="Picture 16" descr="Screen Shot 2016-06-21 at 5.36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551" y="3913513"/>
            <a:ext cx="3519449" cy="1451932"/>
          </a:xfrm>
          <a:prstGeom prst="rect">
            <a:avLst/>
          </a:prstGeom>
        </p:spPr>
      </p:pic>
      <p:pic>
        <p:nvPicPr>
          <p:cNvPr id="19" name="Picture 18" descr="Screen Shot 2016-06-21 at 5.37.1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21" y="3618187"/>
            <a:ext cx="3446035" cy="2042583"/>
          </a:xfrm>
          <a:prstGeom prst="rect">
            <a:avLst/>
          </a:prstGeom>
        </p:spPr>
      </p:pic>
      <p:pic>
        <p:nvPicPr>
          <p:cNvPr id="20" name="Picture 19" descr="Screen Shot 2016-06-21 at 5.37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400" y="5228166"/>
            <a:ext cx="3169400" cy="1629834"/>
          </a:xfrm>
          <a:prstGeom prst="rect">
            <a:avLst/>
          </a:prstGeom>
        </p:spPr>
      </p:pic>
      <p:pic>
        <p:nvPicPr>
          <p:cNvPr id="18" name="Picture 17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39" y="4639479"/>
            <a:ext cx="4767460" cy="2218521"/>
          </a:xfrm>
          <a:prstGeom prst="rect">
            <a:avLst/>
          </a:prstGeom>
        </p:spPr>
      </p:pic>
      <p:pic>
        <p:nvPicPr>
          <p:cNvPr id="14" name="Picture 13" descr="Screen Shot 2016-06-21 at 5.38.08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82" y="2211021"/>
            <a:ext cx="3841522" cy="20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77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</Words>
  <Application>Microsoft Macintosh PowerPoint</Application>
  <PresentationFormat>Custom</PresentationFormat>
  <Paragraphs>128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Esri_Corporate_Template-Dark</vt:lpstr>
      <vt:lpstr>Default Theme</vt:lpstr>
      <vt:lpstr>uc2017</vt:lpstr>
      <vt:lpstr>3D Visualization with the ArcGIS API for JavaScript</vt:lpstr>
      <vt:lpstr>API Overview</vt:lpstr>
      <vt:lpstr>What can we visualize?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Symbols</vt:lpstr>
      <vt:lpstr>PowerPoint Presentation</vt:lpstr>
      <vt:lpstr>PowerPoint Presentation</vt:lpstr>
      <vt:lpstr>PowerPoint Presentation</vt:lpstr>
      <vt:lpstr>Examples</vt:lpstr>
      <vt:lpstr>Extrusions</vt:lpstr>
      <vt:lpstr>Colorized building textures</vt:lpstr>
      <vt:lpstr>Points of interest</vt:lpstr>
      <vt:lpstr>Data exploration</vt:lpstr>
      <vt:lpstr>Abstract visualizations</vt:lpstr>
      <vt:lpstr>Advanced concepts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2017-07-06T21:41:40Z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